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473B"/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aslov i podnaslov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naslova"/>
          <p:cNvSpPr txBox="1"/>
          <p:nvPr>
            <p:ph type="title"/>
          </p:nvPr>
        </p:nvSpPr>
        <p:spPr>
          <a:xfrm>
            <a:off x="825500" y="3048000"/>
            <a:ext cx="11353800" cy="2273300"/>
          </a:xfrm>
          <a:prstGeom prst="rect">
            <a:avLst/>
          </a:prstGeom>
        </p:spPr>
        <p:txBody>
          <a:bodyPr anchor="b"/>
          <a:lstStyle/>
          <a:p>
            <a:pPr/>
            <a:r>
              <a:t>Tekst naslova</a:t>
            </a:r>
          </a:p>
        </p:txBody>
      </p:sp>
      <p:sp>
        <p:nvSpPr>
          <p:cNvPr id="12" name="Tijelo razine jedan…"/>
          <p:cNvSpPr txBox="1"/>
          <p:nvPr>
            <p:ph type="body" sz="quarter" idx="1"/>
          </p:nvPr>
        </p:nvSpPr>
        <p:spPr>
          <a:xfrm>
            <a:off x="825500" y="5308600"/>
            <a:ext cx="113538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0" indent="0" algn="ctr">
              <a:spcBef>
                <a:spcPts val="0"/>
              </a:spcBef>
              <a:buSzTx/>
              <a:buNone/>
              <a:defRPr i="1" sz="3200"/>
            </a:lvl2pPr>
            <a:lvl3pPr marL="0" indent="0" algn="ctr">
              <a:spcBef>
                <a:spcPts val="0"/>
              </a:spcBef>
              <a:buSzTx/>
              <a:buNone/>
              <a:defRPr i="1" sz="3200"/>
            </a:lvl3pPr>
            <a:lvl4pPr marL="0" indent="0" algn="ctr">
              <a:spcBef>
                <a:spcPts val="0"/>
              </a:spcBef>
              <a:buSzTx/>
              <a:buNone/>
              <a:defRPr i="1" sz="3200"/>
            </a:lvl4pPr>
            <a:lvl5pPr marL="0" indent="0" algn="ctr">
              <a:spcBef>
                <a:spcPts val="0"/>
              </a:spcBef>
              <a:buSzTx/>
              <a:buNone/>
              <a:defRPr i="1" sz="3200"/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13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-Ivan Horvat"/>
          <p:cNvSpPr txBox="1"/>
          <p:nvPr>
            <p:ph type="body" sz="quarter" idx="13"/>
          </p:nvPr>
        </p:nvSpPr>
        <p:spPr>
          <a:xfrm>
            <a:off x="1299331" y="6362700"/>
            <a:ext cx="10401301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1" sz="2800"/>
            </a:lvl1pPr>
          </a:lstStyle>
          <a:p>
            <a:pPr/>
            <a:r>
              <a:t>-Ivan Horvat</a:t>
            </a:r>
          </a:p>
        </p:txBody>
      </p:sp>
      <p:sp>
        <p:nvSpPr>
          <p:cNvPr id="96" name="“Citat upišite ovdje.”"/>
          <p:cNvSpPr txBox="1"/>
          <p:nvPr>
            <p:ph type="body" sz="quarter" idx="14"/>
          </p:nvPr>
        </p:nvSpPr>
        <p:spPr>
          <a:xfrm>
            <a:off x="1257300" y="4330700"/>
            <a:ext cx="10490200" cy="558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2400"/>
              </a:spcBef>
              <a:buSzTx/>
              <a:buNone/>
              <a:defRPr sz="3200"/>
            </a:lvl1pPr>
          </a:lstStyle>
          <a:p>
            <a:pPr/>
            <a:r>
              <a:t>“Citat upišite ovdje.”</a:t>
            </a:r>
          </a:p>
        </p:txBody>
      </p:sp>
      <p:sp>
        <p:nvSpPr>
          <p:cNvPr id="97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ka"/>
          <p:cNvSpPr/>
          <p:nvPr>
            <p:ph type="pic" idx="13"/>
          </p:nvPr>
        </p:nvSpPr>
        <p:spPr>
          <a:xfrm>
            <a:off x="-825500" y="-1016000"/>
            <a:ext cx="14782800" cy="109295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a - vodorav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ka"/>
          <p:cNvSpPr/>
          <p:nvPr>
            <p:ph type="pic" sz="quarter" idx="13"/>
          </p:nvPr>
        </p:nvSpPr>
        <p:spPr>
          <a:xfrm>
            <a:off x="673100" y="711200"/>
            <a:ext cx="4124325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lika"/>
          <p:cNvSpPr/>
          <p:nvPr>
            <p:ph type="pic" sz="half" idx="14"/>
          </p:nvPr>
        </p:nvSpPr>
        <p:spPr>
          <a:xfrm>
            <a:off x="3886200" y="711200"/>
            <a:ext cx="8709005" cy="550152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ekst naslova"/>
          <p:cNvSpPr txBox="1"/>
          <p:nvPr>
            <p:ph type="title"/>
          </p:nvPr>
        </p:nvSpPr>
        <p:spPr>
          <a:xfrm>
            <a:off x="825500" y="7137400"/>
            <a:ext cx="11353800" cy="11811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23" name="Tijelo razine jedan…"/>
          <p:cNvSpPr txBox="1"/>
          <p:nvPr>
            <p:ph type="body" sz="quarter" idx="1"/>
          </p:nvPr>
        </p:nvSpPr>
        <p:spPr>
          <a:xfrm>
            <a:off x="825500" y="8305800"/>
            <a:ext cx="11353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24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 - sred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 naslo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naslova</a:t>
            </a:r>
          </a:p>
        </p:txBody>
      </p:sp>
      <p:sp>
        <p:nvSpPr>
          <p:cNvPr id="32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a - okom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ka"/>
          <p:cNvSpPr/>
          <p:nvPr>
            <p:ph type="pic" sz="half" idx="13"/>
          </p:nvPr>
        </p:nvSpPr>
        <p:spPr>
          <a:xfrm>
            <a:off x="7645400" y="1701800"/>
            <a:ext cx="4674816" cy="62330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ekst naslova"/>
          <p:cNvSpPr txBox="1"/>
          <p:nvPr>
            <p:ph type="title"/>
          </p:nvPr>
        </p:nvSpPr>
        <p:spPr>
          <a:xfrm>
            <a:off x="304800" y="1778000"/>
            <a:ext cx="7327900" cy="3340100"/>
          </a:xfrm>
          <a:prstGeom prst="rect">
            <a:avLst/>
          </a:prstGeom>
        </p:spPr>
        <p:txBody>
          <a:bodyPr anchor="b"/>
          <a:lstStyle/>
          <a:p>
            <a:pPr/>
            <a:r>
              <a:t>Tekst naslova</a:t>
            </a:r>
          </a:p>
        </p:txBody>
      </p:sp>
      <p:sp>
        <p:nvSpPr>
          <p:cNvPr id="41" name="Tijelo razine jedan…"/>
          <p:cNvSpPr txBox="1"/>
          <p:nvPr>
            <p:ph type="body" sz="quarter" idx="1"/>
          </p:nvPr>
        </p:nvSpPr>
        <p:spPr>
          <a:xfrm>
            <a:off x="304800" y="5168900"/>
            <a:ext cx="73279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0" indent="0" algn="ctr">
              <a:spcBef>
                <a:spcPts val="0"/>
              </a:spcBef>
              <a:buSzTx/>
              <a:buNone/>
              <a:defRPr i="1" sz="3200"/>
            </a:lvl2pPr>
            <a:lvl3pPr marL="0" indent="0" algn="ctr">
              <a:spcBef>
                <a:spcPts val="0"/>
              </a:spcBef>
              <a:buSzTx/>
              <a:buNone/>
              <a:defRPr i="1" sz="3200"/>
            </a:lvl3pPr>
            <a:lvl4pPr marL="0" indent="0" algn="ctr">
              <a:spcBef>
                <a:spcPts val="0"/>
              </a:spcBef>
              <a:buSzTx/>
              <a:buNone/>
              <a:defRPr i="1" sz="3200"/>
            </a:lvl4pPr>
            <a:lvl5pPr marL="0" indent="0" algn="ctr">
              <a:spcBef>
                <a:spcPts val="0"/>
              </a:spcBef>
              <a:buSzTx/>
              <a:buNone/>
              <a:defRPr i="1" sz="3200"/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42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 - Vrh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kst naslova"/>
          <p:cNvSpPr txBox="1"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50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 i predznaci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 naslova"/>
          <p:cNvSpPr txBox="1"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58" name="Tijelo razine jedan…"/>
          <p:cNvSpPr txBox="1"/>
          <p:nvPr>
            <p:ph type="body" idx="1"/>
          </p:nvPr>
        </p:nvSpPr>
        <p:spPr>
          <a:xfrm>
            <a:off x="825500" y="2705100"/>
            <a:ext cx="11353800" cy="6223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59" name="Broj slajda"/>
          <p:cNvSpPr txBox="1"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, predznaci i fotografij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ka"/>
          <p:cNvSpPr/>
          <p:nvPr>
            <p:ph type="pic" sz="half" idx="13"/>
          </p:nvPr>
        </p:nvSpPr>
        <p:spPr>
          <a:xfrm>
            <a:off x="7391400" y="2692400"/>
            <a:ext cx="4674816" cy="62330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ekst naslova"/>
          <p:cNvSpPr txBox="1"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68" name="Tijelo razine jedan…"/>
          <p:cNvSpPr txBox="1"/>
          <p:nvPr>
            <p:ph type="body" sz="half" idx="1"/>
          </p:nvPr>
        </p:nvSpPr>
        <p:spPr>
          <a:xfrm>
            <a:off x="825500" y="2768600"/>
            <a:ext cx="5422900" cy="61849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600"/>
              </a:spcBef>
              <a:buBlip>
                <a:blip r:embed="rId3"/>
              </a:buBlip>
              <a:defRPr sz="3200"/>
            </a:lvl1pPr>
            <a:lvl2pPr marL="812800" indent="-406400">
              <a:spcBef>
                <a:spcPts val="3600"/>
              </a:spcBef>
              <a:buBlip>
                <a:blip r:embed="rId3"/>
              </a:buBlip>
              <a:defRPr sz="3200"/>
            </a:lvl2pPr>
            <a:lvl3pPr marL="1219200" indent="-406400">
              <a:spcBef>
                <a:spcPts val="3600"/>
              </a:spcBef>
              <a:buBlip>
                <a:blip r:embed="rId3"/>
              </a:buBlip>
              <a:defRPr sz="3200"/>
            </a:lvl3pPr>
            <a:lvl4pPr marL="1625600" indent="-406400">
              <a:spcBef>
                <a:spcPts val="3600"/>
              </a:spcBef>
              <a:buBlip>
                <a:blip r:embed="rId3"/>
              </a:buBlip>
              <a:defRPr sz="3200"/>
            </a:lvl4pPr>
            <a:lvl5pPr marL="2032000" indent="-406400">
              <a:spcBef>
                <a:spcPts val="3600"/>
              </a:spcBef>
              <a:buBlip>
                <a:blip r:embed="rId3"/>
              </a:buBlip>
              <a:defRPr sz="3200"/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69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edzn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elo razine jed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77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.jpeg" descr="embossed_backgrou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647700"/>
            <a:ext cx="11747500" cy="847219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lika"/>
          <p:cNvSpPr/>
          <p:nvPr>
            <p:ph type="pic" sz="quarter" idx="13"/>
          </p:nvPr>
        </p:nvSpPr>
        <p:spPr>
          <a:xfrm>
            <a:off x="6858000" y="4940300"/>
            <a:ext cx="5295900" cy="391546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ka"/>
          <p:cNvSpPr/>
          <p:nvPr>
            <p:ph type="pic" sz="quarter" idx="14"/>
          </p:nvPr>
        </p:nvSpPr>
        <p:spPr>
          <a:xfrm>
            <a:off x="6435877" y="904675"/>
            <a:ext cx="5869837" cy="3911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lika"/>
          <p:cNvSpPr/>
          <p:nvPr>
            <p:ph type="pic" sz="half" idx="15"/>
          </p:nvPr>
        </p:nvSpPr>
        <p:spPr>
          <a:xfrm>
            <a:off x="952500" y="889554"/>
            <a:ext cx="5831509" cy="803215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naslova"/>
          <p:cNvSpPr txBox="1"/>
          <p:nvPr>
            <p:ph type="title"/>
          </p:nvPr>
        </p:nvSpPr>
        <p:spPr>
          <a:xfrm>
            <a:off x="825500" y="3733800"/>
            <a:ext cx="11353800" cy="2273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Tekst naslova</a:t>
            </a:r>
          </a:p>
        </p:txBody>
      </p:sp>
      <p:sp>
        <p:nvSpPr>
          <p:cNvPr id="3" name="Tijelo razine jedan…"/>
          <p:cNvSpPr txBox="1"/>
          <p:nvPr>
            <p:ph type="body" idx="1"/>
          </p:nvPr>
        </p:nvSpPr>
        <p:spPr>
          <a:xfrm>
            <a:off x="825500" y="825500"/>
            <a:ext cx="11353800" cy="810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4" name="Broj slajda"/>
          <p:cNvSpPr txBox="1"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431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863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295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1727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21590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2590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3022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3454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3886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Relationship Id="rId3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Relationship Id="rId3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Relationship Id="rId3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edam lijepih navika sretnoga brak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Sedam lijepih navika sretnoga braka</a:t>
            </a:r>
          </a:p>
        </p:txBody>
      </p:sp>
      <p:sp>
        <p:nvSpPr>
          <p:cNvPr id="122" name="...osvježenje bračnim parovima (i drugima)..."/>
          <p:cNvSpPr txBox="1"/>
          <p:nvPr>
            <p:ph type="subTitle" sz="quarter" idx="1"/>
          </p:nvPr>
        </p:nvSpPr>
        <p:spPr>
          <a:xfrm>
            <a:off x="825500" y="6536901"/>
            <a:ext cx="11353801" cy="1295401"/>
          </a:xfrm>
          <a:prstGeom prst="rect">
            <a:avLst/>
          </a:prstGeom>
        </p:spPr>
        <p:txBody>
          <a:bodyPr/>
          <a:lstStyle/>
          <a:p>
            <a:pPr/>
            <a:r>
              <a:t>...osvježenje bračnim parovima (i drugima)...</a:t>
            </a:r>
          </a:p>
        </p:txBody>
      </p:sp>
      <p:sp>
        <p:nvSpPr>
          <p:cNvPr id="123" name="13. travnja 2024."/>
          <p:cNvSpPr txBox="1"/>
          <p:nvPr/>
        </p:nvSpPr>
        <p:spPr>
          <a:xfrm>
            <a:off x="9643854" y="8940775"/>
            <a:ext cx="31382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13. travnja 2024.</a:t>
            </a:r>
          </a:p>
        </p:txBody>
      </p:sp>
      <p:sp>
        <p:nvSpPr>
          <p:cNvPr id="124" name="Zagreb, sv. Ivan XXIII."/>
          <p:cNvSpPr txBox="1"/>
          <p:nvPr/>
        </p:nvSpPr>
        <p:spPr>
          <a:xfrm>
            <a:off x="277566" y="8940775"/>
            <a:ext cx="42187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Zagreb, sv. Ivan XXIII.</a:t>
            </a:r>
          </a:p>
        </p:txBody>
      </p:sp>
      <p:sp>
        <p:nvSpPr>
          <p:cNvPr id="125" name="od autora: p. Johannes Lechner CSJ"/>
          <p:cNvSpPr txBox="1"/>
          <p:nvPr/>
        </p:nvSpPr>
        <p:spPr>
          <a:xfrm>
            <a:off x="6162378" y="7573181"/>
            <a:ext cx="670758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od autora: p. Johannes Lechner CSJ</a:t>
            </a:r>
          </a:p>
        </p:txBody>
      </p:sp>
      <p:sp>
        <p:nvSpPr>
          <p:cNvPr id="126" name="(nadopunjeno i izmijenjeno)"/>
          <p:cNvSpPr txBox="1"/>
          <p:nvPr/>
        </p:nvSpPr>
        <p:spPr>
          <a:xfrm>
            <a:off x="7412508" y="8035544"/>
            <a:ext cx="395406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400"/>
            </a:lvl1pPr>
          </a:lstStyle>
          <a:p>
            <a:pPr/>
            <a:r>
              <a:t>(nadopunjeno i izmijenjeno)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th-1857396690.jpeg" descr="th-1857396690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1392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55" name="Kako biti onaj poslušni sluga, kako ispuniti vrčeve svog zajedništva pravom vodom?"/>
          <p:cNvSpPr txBox="1"/>
          <p:nvPr/>
        </p:nvSpPr>
        <p:spPr>
          <a:xfrm>
            <a:off x="16244" y="67568"/>
            <a:ext cx="3876435" cy="23876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Kako biti onaj poslušni sluga, kako ispuniti vrčeve svog zajedništva pravom vodom?</a:t>
            </a:r>
          </a:p>
        </p:txBody>
      </p:sp>
      <p:sp>
        <p:nvSpPr>
          <p:cNvPr id="156" name="Savjeti p. Johannesa Lechner-a"/>
          <p:cNvSpPr txBox="1"/>
          <p:nvPr/>
        </p:nvSpPr>
        <p:spPr>
          <a:xfrm>
            <a:off x="6914978" y="8890494"/>
            <a:ext cx="5709643" cy="5588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Savjeti p. Johannesa Lechner-a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h-1857396690.jpeg" descr="th-1857396690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30204"/>
            <a:extLst/>
          </a:blip>
          <a:srcRect l="11392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59" name="1. Drugoga razveseljavati"/>
          <p:cNvSpPr txBox="1"/>
          <p:nvPr/>
        </p:nvSpPr>
        <p:spPr>
          <a:xfrm>
            <a:off x="674829" y="532979"/>
            <a:ext cx="4564659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1. Drugoga razveseljavati</a:t>
            </a:r>
          </a:p>
        </p:txBody>
      </p:sp>
      <p:sp>
        <p:nvSpPr>
          <p:cNvPr id="160" name="sretan bračni par su jedan za drugoga dar…"/>
          <p:cNvSpPr txBox="1"/>
          <p:nvPr/>
        </p:nvSpPr>
        <p:spPr>
          <a:xfrm>
            <a:off x="1302758" y="5201583"/>
            <a:ext cx="9715346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sretan bračni par su </a:t>
            </a:r>
            <a:r>
              <a:rPr b="1"/>
              <a:t>jedan za drugoga dar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činiti </a:t>
            </a:r>
            <a:r>
              <a:rPr b="1"/>
              <a:t>male stvari,</a:t>
            </a:r>
            <a:r>
              <a:t> sitne radosti - a ne brigu i bol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b="1"/>
            </a:pPr>
            <a:r>
              <a:t>Pitati se:</a:t>
            </a:r>
          </a:p>
          <a:p>
            <a:pPr lvl="1" marL="815622" indent="-383822" algn="l">
              <a:lnSpc>
                <a:spcPct val="100000"/>
              </a:lnSpc>
              <a:buSzPct val="119999"/>
              <a:buChar char="-"/>
              <a:defRPr i="1"/>
            </a:pPr>
            <a:r>
              <a:t>Jeli ono što činim/govorim radost za drugoga?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Pažnja</a:t>
            </a:r>
            <a:r>
              <a:t> prema drugom je </a:t>
            </a:r>
            <a:r>
              <a:rPr b="1"/>
              <a:t>ključ</a:t>
            </a:r>
            <a:r>
              <a:t> do njegovog </a:t>
            </a:r>
            <a:r>
              <a:rPr b="1"/>
              <a:t>srca</a:t>
            </a:r>
            <a:r>
              <a:t>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th-1857396690.jpeg" descr="th-1857396690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30204"/>
            <a:extLst/>
          </a:blip>
          <a:srcRect l="11392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63" name="2. Gajiti ono što pospješuje ljubav i prijateljstvo"/>
          <p:cNvSpPr txBox="1"/>
          <p:nvPr/>
        </p:nvSpPr>
        <p:spPr>
          <a:xfrm>
            <a:off x="548019" y="482327"/>
            <a:ext cx="8617149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2. Gajiti ono što pospješuje ljubav i prijateljstvo</a:t>
            </a:r>
          </a:p>
        </p:txBody>
      </p:sp>
      <p:sp>
        <p:nvSpPr>
          <p:cNvPr id="164" name="Običaji, obredi, geste u ljubavi jačaju vezu…"/>
          <p:cNvSpPr txBox="1"/>
          <p:nvPr/>
        </p:nvSpPr>
        <p:spPr>
          <a:xfrm>
            <a:off x="745590" y="2271110"/>
            <a:ext cx="9949423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i="1"/>
              <a:t>Običaji, obredi, geste</a:t>
            </a:r>
            <a:r>
              <a:t> </a:t>
            </a:r>
            <a:r>
              <a:rPr b="1"/>
              <a:t>u ljubavi</a:t>
            </a:r>
            <a:r>
              <a:t> jačaju vezu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počinje već načinom i oblikom </a:t>
            </a:r>
            <a:r>
              <a:rPr b="1"/>
              <a:t>pozdrava</a:t>
            </a:r>
            <a:r>
              <a:t>: </a:t>
            </a:r>
            <a:r>
              <a:rPr i="1"/>
              <a:t>mrzovoljno ili u ljubavi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i="1"/>
            </a:pPr>
            <a:r>
              <a:t>Ako prvo pozdravljam psa, a ne ženu/muža...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i="1"/>
            </a:pPr>
            <a:r>
              <a:t>Ako odmah pri ulasku pitam: Što ima za jesti...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Takav običaj (obred) </a:t>
            </a:r>
            <a:r>
              <a:rPr b="1"/>
              <a:t>neće imati dobrog ploda</a:t>
            </a:r>
            <a:endParaRPr b="1"/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Postoji čitav </a:t>
            </a:r>
            <a:r>
              <a:rPr b="1"/>
              <a:t>niz simbola</a:t>
            </a:r>
            <a:r>
              <a:t> koji se mogu stvarati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sve geste izražavaju moje </a:t>
            </a:r>
            <a:r>
              <a:rPr b="1"/>
              <a:t>nutarnje stanje:</a:t>
            </a:r>
            <a:r>
              <a:t> </a:t>
            </a:r>
            <a:r>
              <a:rPr i="1"/>
              <a:t>i ljubav prema nekome</a:t>
            </a:r>
            <a:endParaRPr i="1"/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Tu su još:</a:t>
            </a:r>
            <a:r>
              <a:t> </a:t>
            </a:r>
            <a:r>
              <a:rPr i="1" u="sng"/>
              <a:t>običaji komplimenata, pitati "Kako si?", slavlja rođendana i sl.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th-1857396690.jpeg" descr="th-1857396690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30204"/>
            <a:extLst/>
          </a:blip>
          <a:srcRect l="11392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67" name="3. Otvoreno i iskreno međusobno razgovarati"/>
          <p:cNvSpPr txBox="1"/>
          <p:nvPr/>
        </p:nvSpPr>
        <p:spPr>
          <a:xfrm>
            <a:off x="454949" y="494990"/>
            <a:ext cx="8195470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3. Otvoreno i iskreno međusobno razgovarati</a:t>
            </a:r>
          </a:p>
        </p:txBody>
      </p:sp>
      <p:sp>
        <p:nvSpPr>
          <p:cNvPr id="168" name="Sretni bračni par stvorit će prostor gdje smiju biti onakvi kakvi jesu…"/>
          <p:cNvSpPr txBox="1"/>
          <p:nvPr/>
        </p:nvSpPr>
        <p:spPr>
          <a:xfrm>
            <a:off x="1024174" y="2123162"/>
            <a:ext cx="9949423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Sretni bračni par </a:t>
            </a:r>
            <a:r>
              <a:rPr b="1"/>
              <a:t>stvorit će prostor</a:t>
            </a:r>
            <a:r>
              <a:t> gdje smiju biti onakvi </a:t>
            </a:r>
            <a:r>
              <a:rPr b="1"/>
              <a:t>kakvi jesu</a:t>
            </a:r>
            <a:endParaRPr b="1"/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gdje će </a:t>
            </a:r>
            <a:r>
              <a:rPr b="1"/>
              <a:t>bez straha</a:t>
            </a:r>
            <a:r>
              <a:t> reći svoje </a:t>
            </a:r>
            <a:r>
              <a:rPr b="1"/>
              <a:t>osjećaje, želje, očekivanja</a:t>
            </a:r>
            <a:endParaRPr b="1"/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tu mogu </a:t>
            </a:r>
            <a:r>
              <a:rPr b="1"/>
              <a:t>razgovarati</a:t>
            </a:r>
            <a:r>
              <a:t> o problemima, frustracijama...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VAŽNO</a:t>
            </a:r>
            <a:r>
              <a:t>: </a:t>
            </a:r>
            <a:r>
              <a:rPr u="sng"/>
              <a:t>prihvatiti drugoga u njegovoj krhkosti i lomljivosti</a:t>
            </a:r>
          </a:p>
        </p:txBody>
      </p:sp>
      <p:sp>
        <p:nvSpPr>
          <p:cNvPr id="169" name="Jedan bračni par koji je slavio srebrni jubilej je povjerio što im je bilo najteže i najljepše u 25 godina braka.…"/>
          <p:cNvSpPr txBox="1"/>
          <p:nvPr/>
        </p:nvSpPr>
        <p:spPr>
          <a:xfrm>
            <a:off x="485106" y="6481204"/>
            <a:ext cx="12034588" cy="28448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Jedan bračni par koji je slavio srebrni jubilej je povjerio što im je bilo najteže i najljepše u 25 godina braka. </a:t>
            </a:r>
          </a:p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Najljepše:</a:t>
            </a:r>
            <a:r>
              <a:t> </a:t>
            </a:r>
            <a:r>
              <a:rPr u="sng"/>
              <a:t>da je svaki od njih po drugome našao sebe i sve više je to postajao</a:t>
            </a:r>
            <a:r>
              <a:t>.</a:t>
            </a:r>
          </a:p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A najteže je bila askeza:</a:t>
            </a:r>
            <a:r>
              <a:t> </a:t>
            </a:r>
            <a:r>
              <a:rPr u="sng"/>
              <a:t>ono što si znao o slabostima, krhkostima drugoga ne upotrijebiti da ga povrijediš.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th-3930563910.jpeg" descr="th-3930563910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6449"/>
            <a:extLst/>
          </a:blip>
          <a:srcRect l="14021" t="0" r="1115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72" name="4. U teškim situacijama komunicirati oprezno i mudro"/>
          <p:cNvSpPr txBox="1"/>
          <p:nvPr/>
        </p:nvSpPr>
        <p:spPr>
          <a:xfrm>
            <a:off x="451682" y="457002"/>
            <a:ext cx="9822856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4. U teškim situacijama komunicirati oprezno i mudro</a:t>
            </a:r>
          </a:p>
        </p:txBody>
      </p:sp>
      <p:sp>
        <p:nvSpPr>
          <p:cNvPr id="173" name="u teškim i škakljivim trenucima se pronalazi način kako razgovarati…"/>
          <p:cNvSpPr txBox="1"/>
          <p:nvPr/>
        </p:nvSpPr>
        <p:spPr>
          <a:xfrm>
            <a:off x="998848" y="4732388"/>
            <a:ext cx="9949423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u </a:t>
            </a:r>
            <a:r>
              <a:rPr b="1"/>
              <a:t>teškim i škakljivim trenucima</a:t>
            </a:r>
            <a:r>
              <a:t> se pronalazi način kako razgovarati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polako se </a:t>
            </a:r>
            <a:r>
              <a:rPr b="1"/>
              <a:t>sazrijeva</a:t>
            </a:r>
            <a:r>
              <a:t> u tome... (postaje </a:t>
            </a:r>
            <a:r>
              <a:rPr b="1"/>
              <a:t>mudriji</a:t>
            </a:r>
            <a:r>
              <a:t>)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VAŽNO</a:t>
            </a:r>
            <a:r>
              <a:t>: </a:t>
            </a:r>
            <a:r>
              <a:rPr u="sng"/>
              <a:t>govoriti i saslušati</a:t>
            </a:r>
            <a:endParaRPr u="sng"/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KOMUNIKACIJA</a:t>
            </a:r>
            <a:r>
              <a:t> </a:t>
            </a:r>
            <a:r>
              <a:rPr b="1"/>
              <a:t>bez nasilja</a:t>
            </a:r>
            <a:r>
              <a:t> je NAJPRAVILNIJI </a:t>
            </a:r>
            <a:r>
              <a:rPr u="sng"/>
              <a:t>put k duhovnom obraćenju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th-3930563910.jpeg" descr="th-3930563910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6449"/>
            <a:extLst/>
          </a:blip>
          <a:srcRect l="14021" t="0" r="1115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76" name="5. Neprestano imati brigu jedan za drugoga"/>
          <p:cNvSpPr txBox="1"/>
          <p:nvPr/>
        </p:nvSpPr>
        <p:spPr>
          <a:xfrm>
            <a:off x="447928" y="393687"/>
            <a:ext cx="7854951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5. Neprestano imati brigu jedan za drugoga</a:t>
            </a:r>
          </a:p>
        </p:txBody>
      </p:sp>
      <p:sp>
        <p:nvSpPr>
          <p:cNvPr id="177" name="biti za drugoga &quot;online&quot;…"/>
          <p:cNvSpPr txBox="1"/>
          <p:nvPr/>
        </p:nvSpPr>
        <p:spPr>
          <a:xfrm>
            <a:off x="1074825" y="3057545"/>
            <a:ext cx="9949424" cy="604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biti </a:t>
            </a:r>
            <a:r>
              <a:rPr b="1"/>
              <a:t>za drugoga "online"</a:t>
            </a:r>
            <a:endParaRPr b="1"/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nikad se </a:t>
            </a:r>
            <a:r>
              <a:rPr b="1"/>
              <a:t>ne okrenuti</a:t>
            </a:r>
            <a:r>
              <a:t> jedan od drugoga...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uvijek </a:t>
            </a:r>
            <a:r>
              <a:rPr b="1"/>
              <a:t>tražiti način</a:t>
            </a:r>
            <a:r>
              <a:t> da se bude </a:t>
            </a:r>
            <a:r>
              <a:rPr b="1"/>
              <a:t>emocionalno povezan</a:t>
            </a:r>
            <a:endParaRPr b="1"/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...</a:t>
            </a:r>
            <a:r>
              <a:rPr u="sng"/>
              <a:t>pogledi, geste, djela</a:t>
            </a:r>
            <a:r>
              <a:t> pokazuju da drugoga </a:t>
            </a:r>
            <a:r>
              <a:rPr b="1"/>
              <a:t>prihvaćamo</a:t>
            </a:r>
            <a:r>
              <a:t> (ili </a:t>
            </a:r>
            <a:r>
              <a:rPr b="1"/>
              <a:t>ne</a:t>
            </a:r>
            <a:r>
              <a:t>)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Smatrati</a:t>
            </a:r>
            <a:r>
              <a:t> drugoga </a:t>
            </a:r>
            <a:r>
              <a:rPr b="1"/>
              <a:t>BITNIM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nakon Boga</a:t>
            </a:r>
            <a:r>
              <a:t>, moj </a:t>
            </a:r>
            <a:r>
              <a:rPr u="sng"/>
              <a:t>muž/žena je na prvom mjestu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tada se </a:t>
            </a:r>
            <a:r>
              <a:rPr b="1"/>
              <a:t>lakše</a:t>
            </a:r>
            <a:r>
              <a:t> </a:t>
            </a:r>
            <a:r>
              <a:rPr b="1"/>
              <a:t>zajedno</a:t>
            </a:r>
            <a:r>
              <a:t> </a:t>
            </a:r>
            <a:r>
              <a:rPr i="1"/>
              <a:t>kuha, jede, pije kava, čaša vina, šeta, filozofira, čita Sveto pismo....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h-3930563910.jpeg" descr="th-3930563910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6449"/>
            <a:extLst/>
          </a:blip>
          <a:srcRect l="14021" t="0" r="1115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80" name="6. Zajednički život nadahnjivati zajedničkim vizijama"/>
          <p:cNvSpPr txBox="1"/>
          <p:nvPr/>
        </p:nvSpPr>
        <p:spPr>
          <a:xfrm>
            <a:off x="462062" y="381024"/>
            <a:ext cx="9624815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6. Zajednički život nadahnjivati zajedničkim vizijama</a:t>
            </a:r>
          </a:p>
        </p:txBody>
      </p:sp>
      <p:sp>
        <p:nvSpPr>
          <p:cNvPr id="181" name="odnos se obogaćuje zajedničkim planovima: zajedno &quot;sanjati&quot; i usmjeravati se prema cilju…"/>
          <p:cNvSpPr txBox="1"/>
          <p:nvPr/>
        </p:nvSpPr>
        <p:spPr>
          <a:xfrm>
            <a:off x="1011511" y="4111237"/>
            <a:ext cx="9949423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odnos se obogaćuje </a:t>
            </a:r>
            <a:r>
              <a:rPr b="1"/>
              <a:t>zajedničkim planovima: </a:t>
            </a:r>
            <a:r>
              <a:rPr i="1"/>
              <a:t>zajedno "sanjati" i usmjeravati se prema cilju</a:t>
            </a:r>
            <a:endParaRPr i="1"/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ako bračni par ima </a:t>
            </a:r>
            <a:r>
              <a:rPr b="1"/>
              <a:t>jake doživljaje međusobnog dijeljenja</a:t>
            </a:r>
            <a:r>
              <a:t>, posebno oko </a:t>
            </a:r>
            <a:r>
              <a:rPr u="sng"/>
              <a:t>kraljevstva Božjega</a:t>
            </a:r>
            <a:r>
              <a:t> (Božjih stvari), </a:t>
            </a:r>
            <a:r>
              <a:rPr b="1"/>
              <a:t>jačat</a:t>
            </a:r>
            <a:r>
              <a:t> </a:t>
            </a:r>
            <a:r>
              <a:rPr b="1"/>
              <a:t>će</a:t>
            </a:r>
            <a:r>
              <a:t> se i njihova </a:t>
            </a:r>
            <a:r>
              <a:rPr b="1"/>
              <a:t>unutarnja</a:t>
            </a:r>
            <a:r>
              <a:t> </a:t>
            </a:r>
            <a:r>
              <a:rPr b="1"/>
              <a:t>veza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Primjer</a:t>
            </a:r>
            <a:r>
              <a:t>: </a:t>
            </a:r>
            <a:r>
              <a:rPr u="sng"/>
              <a:t>Kultura nedjelje i blagdana</a:t>
            </a:r>
            <a:r>
              <a:t> je pravilan slobodan prostor da se obnove i ostvare neke želje...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h-3930563910.jpeg" descr="th-3930563910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6449"/>
            <a:extLst/>
          </a:blip>
          <a:srcRect l="14021" t="0" r="1115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84" name="7. Ustrajno zajednički moliti"/>
          <p:cNvSpPr txBox="1"/>
          <p:nvPr/>
        </p:nvSpPr>
        <p:spPr>
          <a:xfrm>
            <a:off x="480919" y="406350"/>
            <a:ext cx="5180411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7. Ustrajno zajednički moliti</a:t>
            </a:r>
          </a:p>
        </p:txBody>
      </p:sp>
      <p:sp>
        <p:nvSpPr>
          <p:cNvPr id="185" name="Molitva povezuje s Bogom i međusobno…"/>
          <p:cNvSpPr txBox="1"/>
          <p:nvPr/>
        </p:nvSpPr>
        <p:spPr>
          <a:xfrm>
            <a:off x="1150803" y="2096130"/>
            <a:ext cx="11124823" cy="513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Molitva</a:t>
            </a:r>
            <a:r>
              <a:t> </a:t>
            </a:r>
            <a:r>
              <a:rPr b="1"/>
              <a:t>povezuje</a:t>
            </a:r>
            <a:r>
              <a:t> </a:t>
            </a:r>
            <a:r>
              <a:rPr b="1"/>
              <a:t>s Bogom i međusobno</a:t>
            </a:r>
            <a:endParaRPr b="1"/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povezanost s Bogom </a:t>
            </a:r>
            <a:r>
              <a:rPr b="1"/>
              <a:t>pomaže u podnošenju ograničenosti </a:t>
            </a:r>
            <a:r>
              <a:t>bližnjega... (</a:t>
            </a:r>
            <a:r>
              <a:rPr i="1"/>
              <a:t>njegovim</a:t>
            </a:r>
            <a:r>
              <a:t> </a:t>
            </a:r>
            <a:r>
              <a:rPr i="1"/>
              <a:t>slabosti</a:t>
            </a:r>
            <a:r>
              <a:t>)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problemi</a:t>
            </a:r>
            <a:r>
              <a:t> nas mogu čak još </a:t>
            </a:r>
            <a:r>
              <a:rPr b="1"/>
              <a:t>više povezati s Bogom</a:t>
            </a:r>
            <a:r>
              <a:t>: tada više </a:t>
            </a:r>
            <a:r>
              <a:rPr u="sng"/>
              <a:t>čeznemo za Božjom ljubavlju,</a:t>
            </a:r>
            <a:r>
              <a:t> a ne za ljudskom...</a:t>
            </a:r>
          </a:p>
          <a:p>
            <a:pPr algn="l">
              <a:lnSpc>
                <a:spcPct val="100000"/>
              </a:lnSpc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rPr b="1"/>
              <a:t>Intimnost s Bogom</a:t>
            </a:r>
            <a:r>
              <a:t> vodi k </a:t>
            </a:r>
            <a:r>
              <a:rPr b="1"/>
              <a:t>intimnosti srca muža-žena</a:t>
            </a:r>
            <a:endParaRPr b="1"/>
          </a:p>
          <a:p>
            <a:pPr marL="383822" indent="-383822" algn="l">
              <a:lnSpc>
                <a:spcPct val="100000"/>
              </a:lnSpc>
              <a:buSzPct val="119999"/>
              <a:buChar char="-"/>
            </a:pPr>
            <a:r>
              <a:t>to čak još više intimno </a:t>
            </a:r>
            <a:r>
              <a:rPr b="1"/>
              <a:t>povezuje bračni par u bračnom odnosu...</a:t>
            </a:r>
          </a:p>
        </p:txBody>
      </p:sp>
      <p:sp>
        <p:nvSpPr>
          <p:cNvPr id="186" name="Zajednička molitva bračnog para je BITNA…"/>
          <p:cNvSpPr txBox="1"/>
          <p:nvPr/>
        </p:nvSpPr>
        <p:spPr>
          <a:xfrm>
            <a:off x="939988" y="7419594"/>
            <a:ext cx="11124824" cy="19304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Zajednička molitva bračnog para je BITNA</a:t>
            </a:r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ali također i cijele obitelji</a:t>
            </a:r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Dovoljno je odvojiti 2-3 dana u tjednu </a:t>
            </a:r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i zajedno moliti kratko vrijeme (za početak)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th-2147877310.jpeg" descr="th-2147877310.jpeg"/>
          <p:cNvPicPr>
            <a:picLocks noChangeAspect="0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51233" y="978655"/>
            <a:ext cx="5803901" cy="7886701"/>
          </a:xfrm>
          <a:prstGeom prst="rect">
            <a:avLst/>
          </a:prstGeom>
        </p:spPr>
      </p:pic>
      <p:sp>
        <p:nvSpPr>
          <p:cNvPr id="189" name="Savjeti izgledaju jednostavni. Teški su,…"/>
          <p:cNvSpPr txBox="1"/>
          <p:nvPr/>
        </p:nvSpPr>
        <p:spPr>
          <a:xfrm>
            <a:off x="6789168" y="1041399"/>
            <a:ext cx="5446265" cy="3759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Savjeti izgledaju </a:t>
            </a:r>
            <a:r>
              <a:rPr b="1"/>
              <a:t>jednostavni. Teški su, </a:t>
            </a:r>
            <a:endParaRPr b="1"/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ali su </a:t>
            </a:r>
            <a:r>
              <a:rPr b="1"/>
              <a:t>dragocjeni</a:t>
            </a:r>
            <a:r>
              <a:t> !!</a:t>
            </a:r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Tko prihvati ove savjete </a:t>
            </a:r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i drži ih, opazit će kako su </a:t>
            </a:r>
            <a:r>
              <a:rPr b="1"/>
              <a:t>njegovi</a:t>
            </a:r>
            <a:r>
              <a:t> </a:t>
            </a:r>
            <a:r>
              <a:rPr b="1"/>
              <a:t>vrčevi </a:t>
            </a:r>
            <a:endParaRPr b="1"/>
          </a:p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stalno puni</a:t>
            </a:r>
            <a:r>
              <a:t>...</a:t>
            </a:r>
          </a:p>
        </p:txBody>
      </p:sp>
      <p:sp>
        <p:nvSpPr>
          <p:cNvPr id="190" name="Isus će i tvoju vodu pretvoriti u dragocjeno vino svoje milosti, ljubavi, svoga života"/>
          <p:cNvSpPr txBox="1"/>
          <p:nvPr/>
        </p:nvSpPr>
        <p:spPr>
          <a:xfrm>
            <a:off x="6838344" y="6728922"/>
            <a:ext cx="5347912" cy="19304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r>
              <a:t>Isus će i tvoju </a:t>
            </a:r>
            <a:r>
              <a:rPr b="1"/>
              <a:t>vodu</a:t>
            </a:r>
            <a:r>
              <a:t> pretvoriti u dragocjeno vino svoje </a:t>
            </a:r>
            <a:r>
              <a:rPr b="1"/>
              <a:t>milosti, ljubavi</a:t>
            </a:r>
            <a:r>
              <a:t>, svoga </a:t>
            </a:r>
            <a:r>
              <a:rPr b="1"/>
              <a:t>života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th-2147877310.jpeg" descr="th-2147877310.jpeg"/>
          <p:cNvPicPr>
            <a:picLocks noChangeAspect="0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51233" y="978655"/>
            <a:ext cx="5803901" cy="7886701"/>
          </a:xfrm>
          <a:prstGeom prst="rect">
            <a:avLst/>
          </a:prstGeom>
        </p:spPr>
      </p:pic>
      <p:sp>
        <p:nvSpPr>
          <p:cNvPr id="193" name="1. Drugoga razveseljavati…"/>
          <p:cNvSpPr txBox="1"/>
          <p:nvPr/>
        </p:nvSpPr>
        <p:spPr>
          <a:xfrm>
            <a:off x="6838344" y="1076445"/>
            <a:ext cx="5347912" cy="769112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1. </a:t>
            </a:r>
            <a:r>
              <a:t>Drugoga razveseljavati</a:t>
            </a:r>
          </a:p>
          <a:p>
            <a:pPr algn="l">
              <a:lnSpc>
                <a:spcPct val="12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2.</a:t>
            </a:r>
            <a:r>
              <a:t> Gajiti ono što pospješuje ljubav i prijateljstvo</a:t>
            </a:r>
          </a:p>
          <a:p>
            <a:pPr algn="l">
              <a:lnSpc>
                <a:spcPct val="12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3.</a:t>
            </a:r>
            <a:r>
              <a:t> Otvoreno i iskreno međusobno razgovarati</a:t>
            </a:r>
          </a:p>
          <a:p>
            <a:pPr algn="l">
              <a:lnSpc>
                <a:spcPct val="12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4.</a:t>
            </a:r>
            <a:r>
              <a:t> U teškim situacijama komunicirati oprezno i mudro</a:t>
            </a:r>
          </a:p>
          <a:p>
            <a:pPr algn="l">
              <a:lnSpc>
                <a:spcPct val="12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5. </a:t>
            </a:r>
            <a:r>
              <a:t>Neprestano imati brigu jedan za drugoga</a:t>
            </a:r>
          </a:p>
          <a:p>
            <a:pPr algn="l">
              <a:lnSpc>
                <a:spcPct val="12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6.</a:t>
            </a:r>
            <a:r>
              <a:t> Zajednički život nadahnjivati zajedničkim vizijama</a:t>
            </a:r>
          </a:p>
          <a:p>
            <a:pPr algn="l">
              <a:lnSpc>
                <a:spcPct val="120000"/>
              </a:lnSpc>
              <a:defRPr>
                <a:solidFill>
                  <a:srgbClr val="F3F1DF"/>
                </a:solidFill>
                <a:effectLst/>
              </a:defRPr>
            </a:pPr>
            <a:r>
              <a:rPr b="1"/>
              <a:t>7.</a:t>
            </a:r>
            <a:r>
              <a:t> Ustrajno zajednički moliti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Molitva za sretan bra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 cap="none" spc="0" sz="59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>
                <a:effectLst/>
              </a:defRPr>
            </a:pPr>
            <a:r>
              <a:t>Molitva za sretan brak</a:t>
            </a:r>
          </a:p>
        </p:txBody>
      </p:sp>
      <p:sp>
        <p:nvSpPr>
          <p:cNvPr id="129" name="Bože, najljepše što možemo reći o tebi jest:…"/>
          <p:cNvSpPr txBox="1"/>
          <p:nvPr>
            <p:ph type="body" idx="1"/>
          </p:nvPr>
        </p:nvSpPr>
        <p:spPr>
          <a:xfrm>
            <a:off x="825500" y="1917803"/>
            <a:ext cx="11353800" cy="760845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300">
                <a:solidFill>
                  <a:srgbClr val="585752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Bože, najljepše što možemo reći o tebi jest: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300">
                <a:solidFill>
                  <a:srgbClr val="585752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ti si ljubav. Sva ljubav na ovom svijetu samo je odsjaj tvoje ljubavi. Može se ostvariti potpuna sreća u tome da se drugoga usrećuje i dubok osjećaj da primamo sreću od drugoga.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300">
                <a:solidFill>
                  <a:srgbClr val="585752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300">
                <a:solidFill>
                  <a:srgbClr val="585752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Zahvaljujemo ti što cijelim svojim bićem možemo jedni drugima pokloniti ljubav kada si pripadamo u braku. Očuvaj nas od sebeljublja. Podaj nam da svoju ljubav uvijek mjerimo po tvojoj ljubavi.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olitva za obitelj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lnSpc>
                <a:spcPct val="100000"/>
              </a:lnSpc>
              <a:defRPr b="1" cap="none" spc="0" sz="5487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Molitva za obitelj</a:t>
            </a:r>
          </a:p>
        </p:txBody>
      </p:sp>
      <p:sp>
        <p:nvSpPr>
          <p:cNvPr id="196" name="Bože, stvoritelju i milosrdni obnovitelju svoga naroda! Izlij, molimo te, obilan blagoslov na moju obitelj, sabranu u tvoje ime.…"/>
          <p:cNvSpPr txBox="1"/>
          <p:nvPr/>
        </p:nvSpPr>
        <p:spPr>
          <a:xfrm>
            <a:off x="1206940" y="2400299"/>
            <a:ext cx="10876717" cy="683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44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Bože, stvoritelju i milosrdni obnovitelju svoga naroda! Izlij, molimo te, obilan blagoslov na moju obitelj, sabranu u tvoje ime. </a:t>
            </a:r>
          </a:p>
          <a:p>
            <a:pPr>
              <a:lnSpc>
                <a:spcPct val="100000"/>
              </a:lnSpc>
              <a:defRPr sz="44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Neka svi njezini članovi, koji su povezani jednom ljubavlju, budu u duhu gorljivi i u molitvi postojani. </a:t>
            </a:r>
          </a:p>
          <a:p>
            <a:pPr>
              <a:lnSpc>
                <a:spcPct val="100000"/>
              </a:lnSpc>
              <a:defRPr sz="44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Neka jedni o drugima brinu i neka pritječu u pomoć potrebnima. Neka riječju i primjerom budu svjedoci vjere. Po Kristu, Gospodinu našemu.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adržaj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Sadržaj</a:t>
            </a:r>
          </a:p>
        </p:txBody>
      </p:sp>
      <p:sp>
        <p:nvSpPr>
          <p:cNvPr id="132" name="Uvodna molitva…"/>
          <p:cNvSpPr txBox="1"/>
          <p:nvPr>
            <p:ph type="body" idx="1"/>
          </p:nvPr>
        </p:nvSpPr>
        <p:spPr>
          <a:xfrm>
            <a:off x="1169891" y="2462897"/>
            <a:ext cx="10912783" cy="6809006"/>
          </a:xfrm>
          <a:prstGeom prst="rect">
            <a:avLst/>
          </a:prstGeom>
        </p:spPr>
        <p:txBody>
          <a:bodyPr/>
          <a:lstStyle/>
          <a:p>
            <a:pPr marL="329184" indent="-329184" defTabSz="473201">
              <a:spcBef>
                <a:spcPts val="2900"/>
              </a:spcBef>
              <a:buBlip>
                <a:blip r:embed="rId2"/>
              </a:buBlip>
              <a:defRPr sz="3725">
                <a:effectLst>
                  <a:outerShdw sx="100000" sy="100000" kx="0" ky="0" algn="b" rotWithShape="0" blurRad="20574" dist="10287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Uvodna molitva</a:t>
            </a:r>
          </a:p>
          <a:p>
            <a:pPr marL="329184" indent="-329184" defTabSz="473201">
              <a:spcBef>
                <a:spcPts val="2900"/>
              </a:spcBef>
              <a:buBlip>
                <a:blip r:embed="rId2"/>
              </a:buBlip>
              <a:defRPr sz="3725">
                <a:effectLst>
                  <a:outerShdw sx="100000" sy="100000" kx="0" ky="0" algn="b" rotWithShape="0" blurRad="20574" dist="10287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Evanđeoski odlomak</a:t>
            </a:r>
          </a:p>
          <a:p>
            <a:pPr marL="329184" indent="-329184" defTabSz="473201">
              <a:spcBef>
                <a:spcPts val="2900"/>
              </a:spcBef>
              <a:buBlip>
                <a:blip r:embed="rId2"/>
              </a:buBlip>
              <a:defRPr sz="3725">
                <a:effectLst>
                  <a:outerShdw sx="100000" sy="100000" kx="0" ky="0" algn="b" rotWithShape="0" blurRad="20574" dist="10287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Kratko tumačenje evanđ. odlomka</a:t>
            </a:r>
          </a:p>
          <a:p>
            <a:pPr marL="329184" indent="-329184" defTabSz="473201">
              <a:spcBef>
                <a:spcPts val="2900"/>
              </a:spcBef>
              <a:buBlip>
                <a:blip r:embed="rId2"/>
              </a:buBlip>
              <a:defRPr sz="3725">
                <a:effectLst>
                  <a:outerShdw sx="100000" sy="100000" kx="0" ky="0" algn="b" rotWithShape="0" blurRad="20574" dist="10287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7 lijepih navika za sretan brak</a:t>
            </a:r>
          </a:p>
          <a:p>
            <a:pPr marL="329184" indent="-329184" defTabSz="473201">
              <a:spcBef>
                <a:spcPts val="2900"/>
              </a:spcBef>
              <a:buBlip>
                <a:blip r:embed="rId2"/>
              </a:buBlip>
              <a:defRPr sz="3725">
                <a:effectLst>
                  <a:outerShdw sx="100000" sy="100000" kx="0" ky="0" algn="b" rotWithShape="0" blurRad="20574" dist="10287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Završna molitva</a:t>
            </a:r>
          </a:p>
          <a:p>
            <a:pPr marL="329184" indent="-329184" defTabSz="473201">
              <a:spcBef>
                <a:spcPts val="2900"/>
              </a:spcBef>
              <a:buBlip>
                <a:blip r:embed="rId2"/>
              </a:buBlip>
              <a:defRPr sz="3725">
                <a:effectLst>
                  <a:outerShdw sx="100000" sy="100000" kx="0" ky="0" algn="b" rotWithShape="0" blurRad="20574" dist="10287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Svjedočenje bračnog para...</a:t>
            </a:r>
          </a:p>
          <a:p>
            <a:pPr marL="329184" indent="-329184" defTabSz="473201">
              <a:spcBef>
                <a:spcPts val="2900"/>
              </a:spcBef>
              <a:buBlip>
                <a:blip r:embed="rId2"/>
              </a:buBlip>
              <a:defRPr sz="3725">
                <a:effectLst>
                  <a:outerShdw sx="100000" sy="100000" kx="0" ky="0" algn="b" rotWithShape="0" blurRad="20574" dist="10287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Pitanja...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lika" descr="Slika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658100" y="1739900"/>
            <a:ext cx="4648200" cy="6261101"/>
          </a:xfrm>
          <a:prstGeom prst="rect">
            <a:avLst/>
          </a:prstGeom>
        </p:spPr>
      </p:pic>
      <p:sp>
        <p:nvSpPr>
          <p:cNvPr id="135" name="Koji je recept za lijepe navike sretnoga braka?"/>
          <p:cNvSpPr txBox="1"/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549148">
              <a:lnSpc>
                <a:spcPct val="100000"/>
              </a:lnSpc>
              <a:defRPr cap="none" spc="0" sz="6016">
                <a:solidFill>
                  <a:srgbClr val="F3F1D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Koji je recept za lijepe navike sretnoga braka?</a:t>
            </a:r>
          </a:p>
        </p:txBody>
      </p:sp>
      <p:sp>
        <p:nvSpPr>
          <p:cNvPr id="136" name="Ovi savjeti vrijede i za sve druge koji nisu u braku: svi međuljudski odnosi"/>
          <p:cNvSpPr txBox="1"/>
          <p:nvPr>
            <p:ph type="body" sz="quarter" idx="1"/>
          </p:nvPr>
        </p:nvSpPr>
        <p:spPr>
          <a:xfrm>
            <a:off x="304800" y="6789751"/>
            <a:ext cx="7327901" cy="1093790"/>
          </a:xfrm>
          <a:prstGeom prst="rect">
            <a:avLst/>
          </a:prstGeom>
          <a:blipFill>
            <a:blip r:embed="rId4"/>
          </a:blipFill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/>
          <a:lstStyle>
            <a:lvl1pPr defTabSz="519937">
              <a:lnSpc>
                <a:spcPct val="100000"/>
              </a:lnSpc>
              <a:defRPr i="0" sz="2848">
                <a:solidFill>
                  <a:srgbClr val="F3F1D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Ovi savjeti vrijede i za sve druge koji nisu u braku: svi međuljudski odnosi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rvo: Bračni par u krizi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 cap="none" spc="0" sz="59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>
                <a:effectLst/>
              </a:defRPr>
            </a:pPr>
            <a:r>
              <a:t>Prvo: Bračni par u krizi...</a:t>
            </a:r>
          </a:p>
        </p:txBody>
      </p:sp>
      <p:sp>
        <p:nvSpPr>
          <p:cNvPr id="139" name="Trećeg dana bijaše svadba u Kani Galilejskoj. Bila ondje Isusova majka. Na svadbu bijaše pozvan i Isus i njegovi učenici. Kad ponesta vina, Isusu će njegova majka: »Vina nemaju.« Kaže joj Isus: »Ženo, što ja imam s tobom? Još nije došao moj čas!« Nato će njegova mati poslužiteljima: »Što god vam rekne, učinite!«…"/>
          <p:cNvSpPr txBox="1"/>
          <p:nvPr>
            <p:ph type="body" idx="1"/>
          </p:nvPr>
        </p:nvSpPr>
        <p:spPr>
          <a:xfrm>
            <a:off x="825500" y="1917803"/>
            <a:ext cx="11353800" cy="7608452"/>
          </a:xfrm>
          <a:prstGeom prst="rect">
            <a:avLst/>
          </a:prstGeom>
        </p:spPr>
        <p:txBody>
          <a:bodyPr/>
          <a:lstStyle/>
          <a:p>
            <a:pPr lvl="1" marL="0" indent="0" algn="just" defTabSz="438911">
              <a:lnSpc>
                <a:spcPct val="100000"/>
              </a:lnSpc>
              <a:spcBef>
                <a:spcPts val="0"/>
              </a:spcBef>
              <a:buSzTx/>
              <a:buNone/>
              <a:defRPr sz="2592">
                <a:solidFill>
                  <a:srgbClr val="333333"/>
                </a:solidFill>
                <a:effectLst/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Trećeg dana bijaše svadba u Kani Galilejskoj. Bila ondje Isusova majka. Na svadbu bijaše pozvan i Isus i njegovi učenici. Kad ponesta vina, Isusu će njegova majka: »Vina nemaju.« Kaže joj Isus: »Ženo, što ja imam s tobom? Još nije došao moj čas!« Nato će njegova mati poslužiteljima: »Što god vam rekne, učinite!«</a:t>
            </a:r>
          </a:p>
          <a:p>
            <a:pPr marL="0" indent="0" algn="just" defTabSz="438911">
              <a:lnSpc>
                <a:spcPct val="100000"/>
              </a:lnSpc>
              <a:spcBef>
                <a:spcPts val="0"/>
              </a:spcBef>
              <a:buSzTx/>
              <a:buNone/>
              <a:defRPr sz="2592">
                <a:solidFill>
                  <a:srgbClr val="333333"/>
                </a:solidFill>
                <a:effectLst/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A bijaše ondje Židovima za čišćenje šest kamenih posuda od po dvije do tri mjere. Kaže Isus poslužiteljima: »Napunite posude vodom!« I napune ih do vrha. Tada im reče: »Zagrabite sada i nosite ravnatelju stola.« Oni odnesu. Kad okusi vodu što posta vinom, a nije znao odakle je – znale su sluge koje zagrabiše vodu – ravnatelj stola pozove zaručnika i kaže mu: »Svaki čovjek stavlja na stol najprije dobro vino, a kad se ponapiju, gore. Ti si čuvao dobro vino sve do sada.«</a:t>
            </a:r>
          </a:p>
          <a:p>
            <a:pPr marL="0" indent="0" algn="just" defTabSz="438911">
              <a:lnSpc>
                <a:spcPct val="100000"/>
              </a:lnSpc>
              <a:spcBef>
                <a:spcPts val="0"/>
              </a:spcBef>
              <a:buSzTx/>
              <a:buNone/>
              <a:defRPr sz="2592">
                <a:solidFill>
                  <a:srgbClr val="333333"/>
                </a:solidFill>
                <a:effectLst/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Tako, u Kani Galilejskoj, učini Isus prvo znamenje i objavi svoju slavu te povjerovaše u njega njegovi učenici. Nakon toga siđe sa svojom majkom, s braćom i sa svojim učenicima u Kafarnaum. Ondje ostadoše nekoliko dana.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th-2522556286.jpeg" descr="th-2522556286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85000" y="5041900"/>
            <a:ext cx="5054600" cy="3886200"/>
          </a:xfrm>
          <a:prstGeom prst="rect">
            <a:avLst/>
          </a:prstGeom>
        </p:spPr>
      </p:pic>
      <p:pic>
        <p:nvPicPr>
          <p:cNvPr id="142" name="th-2271909114.jpeg" descr="th-2271909114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985000" y="977900"/>
            <a:ext cx="5054600" cy="3886200"/>
          </a:xfrm>
          <a:prstGeom prst="rect">
            <a:avLst/>
          </a:prstGeom>
        </p:spPr>
      </p:pic>
      <p:pic>
        <p:nvPicPr>
          <p:cNvPr id="143" name="th-2147877310.jpeg" descr="th-2147877310.jpe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65200" y="1016000"/>
            <a:ext cx="5803900" cy="788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th-2147877310.jpeg" descr="th-2147877310.jpeg"/>
          <p:cNvPicPr>
            <a:picLocks noChangeAspect="0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51233" y="978655"/>
            <a:ext cx="5803901" cy="7886701"/>
          </a:xfrm>
          <a:prstGeom prst="rect">
            <a:avLst/>
          </a:prstGeom>
        </p:spPr>
      </p:pic>
      <p:sp>
        <p:nvSpPr>
          <p:cNvPr id="146" name="svadba u Kani uvodi nas u tajnu sakramenta Ženidbe…"/>
          <p:cNvSpPr txBox="1"/>
          <p:nvPr/>
        </p:nvSpPr>
        <p:spPr>
          <a:xfrm>
            <a:off x="6838671" y="756405"/>
            <a:ext cx="5446265" cy="810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t>svadba u Kani </a:t>
            </a:r>
            <a:r>
              <a:rPr b="1"/>
              <a:t>uvodi nas u tajnu</a:t>
            </a:r>
            <a:r>
              <a:t> sakramenta Ženidbe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t>bili su Marija, Isus i njegovi učenici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t>Događaj je </a:t>
            </a:r>
            <a:r>
              <a:rPr b="1"/>
              <a:t>netipičan</a:t>
            </a:r>
            <a:r>
              <a:t> za onaj kraj i običaje: </a:t>
            </a:r>
            <a:r>
              <a:rPr i="1"/>
              <a:t>nestalo vina</a:t>
            </a:r>
            <a:endParaRPr i="1"/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rPr b="1"/>
              <a:t>KATASTROFA</a:t>
            </a:r>
            <a:r>
              <a:t>...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rPr b="1"/>
              <a:t>Marijin zagovor</a:t>
            </a:r>
            <a:r>
              <a:t> je pomogao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rPr b="1"/>
              <a:t>sluge su poslušale:</a:t>
            </a:r>
            <a:r>
              <a:t> iako Isus za njih nio bio nikakav šef, nadstojnik...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t>napunili su </a:t>
            </a:r>
            <a:r>
              <a:rPr b="1"/>
              <a:t>6 vrčeva</a:t>
            </a:r>
            <a:r>
              <a:t> od oko </a:t>
            </a:r>
            <a:r>
              <a:rPr b="1"/>
              <a:t>100 litara</a:t>
            </a:r>
            <a:endParaRPr b="1"/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t>vrlo težak posao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100"/>
            </a:pPr>
            <a:r>
              <a:rPr b="1"/>
              <a:t>oko 40x </a:t>
            </a:r>
            <a:r>
              <a:t>treba ići po vodu i napuniti 600 l vode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th-2522556286.jpeg" descr="th-2522556286.jpeg"/>
          <p:cNvPicPr>
            <a:picLocks noChangeAspect="0"/>
          </p:cNvPicPr>
          <p:nvPr>
            <p:ph type="pic" idx="13"/>
          </p:nvPr>
        </p:nvPicPr>
        <p:blipFill>
          <a:blip r:embed="rId2">
            <a:alphaModFix amt="33636"/>
            <a:extLst/>
          </a:blip>
          <a:stretch>
            <a:fillRect/>
          </a:stretch>
        </p:blipFill>
        <p:spPr>
          <a:xfrm>
            <a:off x="395314" y="309268"/>
            <a:ext cx="12071745" cy="9149059"/>
          </a:xfrm>
          <a:prstGeom prst="rect">
            <a:avLst/>
          </a:prstGeom>
        </p:spPr>
      </p:pic>
      <p:sp>
        <p:nvSpPr>
          <p:cNvPr id="149" name="svadba u Kani pokazuje do kakvih problema može doći u braku…"/>
          <p:cNvSpPr txBox="1"/>
          <p:nvPr/>
        </p:nvSpPr>
        <p:spPr>
          <a:xfrm>
            <a:off x="714036" y="3499991"/>
            <a:ext cx="11576728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svadba u Kani pokazuje</a:t>
            </a:r>
            <a:r>
              <a:rPr b="1"/>
              <a:t> do kakvih problema može doći</a:t>
            </a:r>
            <a:r>
              <a:t> u braku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rPr b="1"/>
              <a:t>UVIJEK</a:t>
            </a:r>
            <a:r>
              <a:t> smo </a:t>
            </a:r>
            <a:r>
              <a:rPr b="1"/>
              <a:t>između MANJKA I PUNINE</a:t>
            </a:r>
            <a:r>
              <a:t>, </a:t>
            </a:r>
            <a:r>
              <a:rPr b="1"/>
              <a:t>krhkosti i slave</a:t>
            </a:r>
            <a:endParaRPr b="1"/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posebno što se tiče </a:t>
            </a:r>
            <a:r>
              <a:rPr b="1"/>
              <a:t>LJUBAVI</a:t>
            </a:r>
          </a:p>
          <a:p>
            <a:pPr algn="l">
              <a:lnSpc>
                <a:spcPct val="100000"/>
              </a:lnSpc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rPr b="1"/>
              <a:t>Isus</a:t>
            </a:r>
            <a:r>
              <a:t> je učinio </a:t>
            </a:r>
            <a:r>
              <a:rPr b="1"/>
              <a:t>čudo</a:t>
            </a:r>
            <a:r>
              <a:t>...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tako može činiti čudo </a:t>
            </a:r>
            <a:r>
              <a:rPr b="1"/>
              <a:t>i u našim životima</a:t>
            </a:r>
            <a:endParaRPr b="1"/>
          </a:p>
          <a:p>
            <a:pPr algn="l">
              <a:lnSpc>
                <a:spcPct val="100000"/>
              </a:lnSpc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On je nešto </a:t>
            </a:r>
            <a:r>
              <a:rPr b="1"/>
              <a:t>PRETVORIO</a:t>
            </a:r>
            <a:r>
              <a:t> u nešto (</a:t>
            </a:r>
            <a:r>
              <a:rPr b="1"/>
              <a:t>preobrazba</a:t>
            </a:r>
            <a:r>
              <a:t>)</a:t>
            </a:r>
          </a:p>
          <a:p>
            <a:pPr algn="l">
              <a:lnSpc>
                <a:spcPct val="100000"/>
              </a:lnSpc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ali ipak je potrebno </a:t>
            </a:r>
            <a:r>
              <a:rPr b="1"/>
              <a:t>ljudsko sudjelovanje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th-2271909114.jpeg" descr="th-2271909114.jpeg"/>
          <p:cNvPicPr>
            <a:picLocks noChangeAspect="0"/>
          </p:cNvPicPr>
          <p:nvPr>
            <p:ph type="pic" idx="14"/>
          </p:nvPr>
        </p:nvPicPr>
        <p:blipFill>
          <a:blip r:embed="rId2">
            <a:alphaModFix amt="29578"/>
            <a:extLst/>
          </a:blip>
          <a:stretch>
            <a:fillRect/>
          </a:stretch>
        </p:blipFill>
        <p:spPr>
          <a:xfrm>
            <a:off x="380150" y="214900"/>
            <a:ext cx="12304737" cy="9323800"/>
          </a:xfrm>
          <a:prstGeom prst="rect">
            <a:avLst/>
          </a:prstGeom>
        </p:spPr>
      </p:pic>
      <p:sp>
        <p:nvSpPr>
          <p:cNvPr id="152" name="za bračne parove znači:…"/>
          <p:cNvSpPr txBox="1"/>
          <p:nvPr/>
        </p:nvSpPr>
        <p:spPr>
          <a:xfrm>
            <a:off x="816764" y="4648180"/>
            <a:ext cx="1137127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-"/>
              <a:defRPr b="1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za bračne parove znači: </a:t>
            </a:r>
          </a:p>
          <a:p>
            <a:pPr lvl="1" marL="815622" indent="-383822" algn="l">
              <a:lnSpc>
                <a:spcPct val="100000"/>
              </a:lnSpc>
              <a:buSzPct val="119999"/>
              <a:buChar char="-"/>
              <a:defRPr i="1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"Gospodin će blagosloviti vodu vaše dobre volje, vašeg stalnog nastojanja"</a:t>
            </a:r>
          </a:p>
          <a:p>
            <a:pPr algn="l">
              <a:lnSpc>
                <a:spcPct val="100000"/>
              </a:lnSpc>
              <a:defRPr i="1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</a:p>
          <a:p>
            <a:pPr lvl="1" marL="8156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rPr b="1"/>
              <a:t>snagom sakramenta</a:t>
            </a:r>
            <a:r>
              <a:t> pretvara vaše nastojanje (vodu) u Božju ljubav (vino)</a:t>
            </a:r>
          </a:p>
          <a:p>
            <a:pPr algn="l">
              <a:lnSpc>
                <a:spcPct val="100000"/>
              </a:lnSpc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</a:p>
          <a:p>
            <a:pPr lvl="1" marL="815622" indent="-383822" algn="l">
              <a:lnSpc>
                <a:spcPct val="100000"/>
              </a:lnSpc>
              <a:buSzPct val="119999"/>
              <a:buChar char="-"/>
              <a:defRPr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</a:defRPr>
            </a:pPr>
            <a:r>
              <a:t>dakle: </a:t>
            </a:r>
            <a:r>
              <a:rPr b="1"/>
              <a:t>nema pasivnosti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